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43"/>
  </p:notesMasterIdLst>
  <p:handoutMasterIdLst>
    <p:handoutMasterId r:id="rId44"/>
  </p:handoutMasterIdLst>
  <p:sldIdLst>
    <p:sldId id="256" r:id="rId5"/>
    <p:sldId id="275" r:id="rId6"/>
    <p:sldId id="277" r:id="rId7"/>
    <p:sldId id="276" r:id="rId8"/>
    <p:sldId id="258" r:id="rId9"/>
    <p:sldId id="278" r:id="rId10"/>
    <p:sldId id="280" r:id="rId11"/>
    <p:sldId id="279" r:id="rId12"/>
    <p:sldId id="281" r:id="rId13"/>
    <p:sldId id="282" r:id="rId14"/>
    <p:sldId id="283" r:id="rId15"/>
    <p:sldId id="284" r:id="rId16"/>
    <p:sldId id="285" r:id="rId17"/>
    <p:sldId id="295" r:id="rId18"/>
    <p:sldId id="289" r:id="rId19"/>
    <p:sldId id="298" r:id="rId20"/>
    <p:sldId id="299" r:id="rId21"/>
    <p:sldId id="300" r:id="rId22"/>
    <p:sldId id="301" r:id="rId23"/>
    <p:sldId id="302" r:id="rId24"/>
    <p:sldId id="303" r:id="rId25"/>
    <p:sldId id="296" r:id="rId26"/>
    <p:sldId id="297" r:id="rId27"/>
    <p:sldId id="286" r:id="rId28"/>
    <p:sldId id="290" r:id="rId29"/>
    <p:sldId id="304" r:id="rId30"/>
    <p:sldId id="305" r:id="rId31"/>
    <p:sldId id="306" r:id="rId32"/>
    <p:sldId id="307" r:id="rId33"/>
    <p:sldId id="308" r:id="rId34"/>
    <p:sldId id="291" r:id="rId35"/>
    <p:sldId id="309" r:id="rId36"/>
    <p:sldId id="288" r:id="rId37"/>
    <p:sldId id="310" r:id="rId38"/>
    <p:sldId id="292" r:id="rId39"/>
    <p:sldId id="293" r:id="rId40"/>
    <p:sldId id="294" r:id="rId41"/>
    <p:sldId id="27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5033" autoAdjust="0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4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3081" y="1954182"/>
            <a:ext cx="7197726" cy="2421464"/>
          </a:xfrm>
        </p:spPr>
        <p:txBody>
          <a:bodyPr>
            <a:normAutofit/>
          </a:bodyPr>
          <a:lstStyle/>
          <a:p>
            <a:r>
              <a:rPr lang="en-US" b="1" u="sng" dirty="0"/>
              <a:t>Project 245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8047" y="4385481"/>
            <a:ext cx="8712760" cy="1405467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Customer Personality Analysis </a:t>
            </a:r>
          </a:p>
          <a:p>
            <a:endParaRPr lang="en-US" sz="1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CBB4-6B9E-634E-AD4E-33108105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Basic description of the data set</a:t>
            </a:r>
            <a:endParaRPr lang="en-IN" sz="24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741A06-665D-B888-11A3-6EC8E7D37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77" y="1733323"/>
            <a:ext cx="11600330" cy="3663430"/>
          </a:xfrm>
        </p:spPr>
      </p:pic>
    </p:spTree>
    <p:extLst>
      <p:ext uri="{BB962C8B-B14F-4D97-AF65-F5344CB8AC3E}">
        <p14:creationId xmlns:p14="http://schemas.microsoft.com/office/powerpoint/2010/main" val="326637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C28D93-4A7F-C1F6-529F-DBC24ECD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52" y="1413162"/>
            <a:ext cx="2381524" cy="5124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E5412-FFDA-0E61-3C91-C8258333B64F}"/>
              </a:ext>
            </a:extLst>
          </p:cNvPr>
          <p:cNvSpPr txBox="1"/>
          <p:nvPr/>
        </p:nvSpPr>
        <p:spPr>
          <a:xfrm>
            <a:off x="855752" y="814656"/>
            <a:ext cx="259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Checking a null Value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F07D6-A01B-7283-1E33-6388D1C2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87" y="1494217"/>
            <a:ext cx="6983422" cy="4962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4B7AA3-C153-4AC8-DE7F-CEC30BD85E4F}"/>
              </a:ext>
            </a:extLst>
          </p:cNvPr>
          <p:cNvSpPr txBox="1"/>
          <p:nvPr/>
        </p:nvSpPr>
        <p:spPr>
          <a:xfrm>
            <a:off x="5237018" y="308758"/>
            <a:ext cx="638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From boxplot we checking the outlier and null value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4520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74532-4F5A-0CD0-970F-E1927CF41F52}"/>
              </a:ext>
            </a:extLst>
          </p:cNvPr>
          <p:cNvSpPr txBox="1"/>
          <p:nvPr/>
        </p:nvSpPr>
        <p:spPr>
          <a:xfrm>
            <a:off x="726142" y="235644"/>
            <a:ext cx="489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Checking a data types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E119B-C2A2-CDA7-634D-CE5C33B0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0" y="739206"/>
            <a:ext cx="5153769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4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CB7FA0-F2D0-2D73-3363-B0E4BB1BDD84}"/>
              </a:ext>
            </a:extLst>
          </p:cNvPr>
          <p:cNvSpPr/>
          <p:nvPr/>
        </p:nvSpPr>
        <p:spPr>
          <a:xfrm>
            <a:off x="6267237" y="3145465"/>
            <a:ext cx="5924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96975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289135-C295-4824-B49D-30EC7B6D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9" y="502023"/>
            <a:ext cx="11941702" cy="53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4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09208-0182-327B-21F8-49891B8E8DA5}"/>
              </a:ext>
            </a:extLst>
          </p:cNvPr>
          <p:cNvSpPr txBox="1"/>
          <p:nvPr/>
        </p:nvSpPr>
        <p:spPr>
          <a:xfrm>
            <a:off x="285008" y="451262"/>
            <a:ext cx="851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 a unnecessary Feature   &amp; drop a columns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95309-204A-98E9-D694-A0774B8E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1" y="995081"/>
            <a:ext cx="11957657" cy="519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1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2210E-A705-685E-B439-F4B075C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09"/>
          <a:stretch/>
        </p:blipFill>
        <p:spPr>
          <a:xfrm>
            <a:off x="5898925" y="1637653"/>
            <a:ext cx="6095884" cy="4962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40C8E-0F52-FF54-1DA9-86B022BD3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687"/>
          <a:stretch/>
        </p:blipFill>
        <p:spPr>
          <a:xfrm>
            <a:off x="439239" y="479081"/>
            <a:ext cx="4939585" cy="27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3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F103E7-1188-4009-5BCE-F97921820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560"/>
          <a:stretch/>
        </p:blipFill>
        <p:spPr>
          <a:xfrm>
            <a:off x="510988" y="1183341"/>
            <a:ext cx="10757647" cy="5531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AA2A8-ADFF-8B0F-0809-F9637CB6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222075"/>
            <a:ext cx="3729318" cy="8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55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A53FC-AE67-B509-C93D-AF5E20C8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69" y="2093259"/>
            <a:ext cx="11688862" cy="4271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1F3AA-9269-B242-E8B5-28DB7078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7" y="169356"/>
            <a:ext cx="6256562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C641D-A9E8-9AAE-2D8E-53F887BDA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2" t="4992" b="9227"/>
          <a:stretch/>
        </p:blipFill>
        <p:spPr>
          <a:xfrm>
            <a:off x="3818965" y="3868873"/>
            <a:ext cx="4267199" cy="281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D8D90-1CB3-CF62-30F2-1A547895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2" y="178790"/>
            <a:ext cx="82295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CC7-A0A5-6B7E-56E1-6DB3DDAE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Group members</a:t>
            </a:r>
            <a:endParaRPr lang="en-IN" sz="4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E7B92-6BF7-8D22-A4F1-818B076A9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41319"/>
            <a:ext cx="9740734" cy="324988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Pratik </a:t>
            </a:r>
            <a:r>
              <a:rPr lang="en-US" sz="2800" dirty="0" err="1"/>
              <a:t>Taori</a:t>
            </a:r>
            <a:endParaRPr lang="en-US" sz="2800" dirty="0"/>
          </a:p>
          <a:p>
            <a:r>
              <a:rPr lang="en-US" sz="2800" dirty="0"/>
              <a:t>Pratik </a:t>
            </a:r>
            <a:r>
              <a:rPr lang="en-US" sz="2800" dirty="0" err="1"/>
              <a:t>Tarale</a:t>
            </a:r>
            <a:endParaRPr lang="en-US" sz="2800" dirty="0"/>
          </a:p>
          <a:p>
            <a:r>
              <a:rPr lang="en-US" sz="2800" dirty="0"/>
              <a:t>Gaurav Deshmukh</a:t>
            </a:r>
          </a:p>
          <a:p>
            <a:r>
              <a:rPr lang="en-US" sz="2800" dirty="0"/>
              <a:t>Himanshu Patil</a:t>
            </a:r>
          </a:p>
          <a:p>
            <a:r>
              <a:rPr lang="en-US" sz="2800" dirty="0"/>
              <a:t>Gurjeet  Punjabi</a:t>
            </a:r>
          </a:p>
          <a:p>
            <a:r>
              <a:rPr lang="en-US" sz="2800" dirty="0"/>
              <a:t>Umang Mantri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9508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7617B9-0880-1815-8021-246309D6FA67}"/>
              </a:ext>
            </a:extLst>
          </p:cNvPr>
          <p:cNvSpPr txBox="1"/>
          <p:nvPr/>
        </p:nvSpPr>
        <p:spPr>
          <a:xfrm>
            <a:off x="188259" y="286434"/>
            <a:ext cx="460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Dimensionality Reduction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Dimensionality Reduction using PCA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78894-EC6F-1B69-787D-58E1C6B7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9" y="932765"/>
            <a:ext cx="11232776" cy="56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7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2F0E4-6013-8356-EDBD-5EAA6CB4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99" y="273151"/>
            <a:ext cx="9098735" cy="63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26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CD8B71-3BC7-BB78-59D9-D00FBE0AB620}"/>
              </a:ext>
            </a:extLst>
          </p:cNvPr>
          <p:cNvSpPr/>
          <p:nvPr/>
        </p:nvSpPr>
        <p:spPr>
          <a:xfrm>
            <a:off x="139640" y="122055"/>
            <a:ext cx="21022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u="sng" dirty="0">
                <a:ln w="9525">
                  <a:solidFill>
                    <a:schemeClr val="bg1"/>
                  </a:solidFill>
                  <a:prstDash val="solid"/>
                </a:ln>
              </a:rPr>
              <a:t>Clustering</a:t>
            </a:r>
            <a:endParaRPr lang="en-US" sz="5400" b="1" u="sng" dirty="0">
              <a:ln w="9525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009B06-2AE9-4A72-0852-8E46E8EDEF33}"/>
              </a:ext>
            </a:extLst>
          </p:cNvPr>
          <p:cNvSpPr txBox="1"/>
          <p:nvPr/>
        </p:nvSpPr>
        <p:spPr>
          <a:xfrm>
            <a:off x="380246" y="4227968"/>
            <a:ext cx="42343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way we  got a 4 cluster  </a:t>
            </a:r>
          </a:p>
          <a:p>
            <a:r>
              <a:rPr lang="en-US" dirty="0"/>
              <a:t>By </a:t>
            </a:r>
            <a:r>
              <a:rPr lang="en-US" dirty="0" err="1"/>
              <a:t>KMeans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Cluster 3 highest spent and highest earning</a:t>
            </a:r>
            <a:br>
              <a:rPr lang="en-US" dirty="0"/>
            </a:br>
            <a:r>
              <a:rPr lang="en-US" dirty="0"/>
              <a:t>Cluster 2 lowest spent low income</a:t>
            </a:r>
            <a:br>
              <a:rPr lang="en-US" dirty="0"/>
            </a:br>
            <a:r>
              <a:rPr lang="en-US" dirty="0"/>
              <a:t>Cluster 0 high income low spend</a:t>
            </a:r>
            <a:br>
              <a:rPr lang="en-US" dirty="0"/>
            </a:br>
            <a:r>
              <a:rPr lang="en-US" dirty="0"/>
              <a:t>Cluster 1 high income high spending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B2672-60F1-6DDE-A4F4-4FDF76894640}"/>
              </a:ext>
            </a:extLst>
          </p:cNvPr>
          <p:cNvSpPr txBox="1"/>
          <p:nvPr/>
        </p:nvSpPr>
        <p:spPr>
          <a:xfrm>
            <a:off x="6418907" y="877162"/>
            <a:ext cx="4653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given data we want to find a cluster by </a:t>
            </a:r>
            <a:r>
              <a:rPr lang="en-US" dirty="0" err="1"/>
              <a:t>KMeans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337E5-D99A-437F-3CB4-4E1BC2A4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1" y="768386"/>
            <a:ext cx="5464013" cy="29720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F015E8-AFF0-18FA-55B0-F999E60E8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29" y="2856279"/>
            <a:ext cx="5545425" cy="36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214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572DD8D-0375-3BDB-8194-EF82A404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01" y="1390931"/>
            <a:ext cx="7968223" cy="523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9F018-AD70-AF96-58A0-531FF7B65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66" y="224118"/>
            <a:ext cx="699576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25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DED916-C397-B261-2A6D-9662E53DEC09}"/>
              </a:ext>
            </a:extLst>
          </p:cNvPr>
          <p:cNvSpPr/>
          <p:nvPr/>
        </p:nvSpPr>
        <p:spPr>
          <a:xfrm>
            <a:off x="7483660" y="3097962"/>
            <a:ext cx="47083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Model Building </a:t>
            </a:r>
          </a:p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54823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6DB35B-2379-CF78-624A-27BB9DB863E6}"/>
              </a:ext>
            </a:extLst>
          </p:cNvPr>
          <p:cNvSpPr txBox="1"/>
          <p:nvPr/>
        </p:nvSpPr>
        <p:spPr>
          <a:xfrm>
            <a:off x="463138" y="626069"/>
            <a:ext cx="109609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There Are 3 Types of models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Roboto" panose="020F0502020204030204" pitchFamily="2" charset="0"/>
            </a:endParaRP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1.Overfitted --&gt; If training accuracy is very high and testing accuracy is very low (more than 3% of difference) it is overfitted model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2.Underfitted --&gt;model is not able to perform good in training as well as testing it is an underfitted model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3.Generalized --&gt;both training </a:t>
            </a: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accuracy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 and testing accuracy is high (less than 3 difference between training and testing accuracy)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83C23-C1D6-04CE-4857-B8DA48ECCC03}"/>
              </a:ext>
            </a:extLst>
          </p:cNvPr>
          <p:cNvSpPr txBox="1"/>
          <p:nvPr/>
        </p:nvSpPr>
        <p:spPr>
          <a:xfrm>
            <a:off x="1891553" y="2628742"/>
            <a:ext cx="9018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Decision Tree Using </a:t>
            </a:r>
            <a:r>
              <a:rPr lang="en-US" b="1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train_test_split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(model validation technique)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A1672-4FEB-4094-C7AA-851452E7549C}"/>
              </a:ext>
            </a:extLst>
          </p:cNvPr>
          <p:cNvSpPr txBox="1"/>
          <p:nvPr/>
        </p:nvSpPr>
        <p:spPr>
          <a:xfrm>
            <a:off x="3487271" y="6358958"/>
            <a:ext cx="442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overfitted model.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704AD-D7EE-1E83-B1BF-E3150F67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91" y="3196586"/>
            <a:ext cx="9514580" cy="27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8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15750-B5AD-2D10-7D81-0325087ECD2D}"/>
              </a:ext>
            </a:extLst>
          </p:cNvPr>
          <p:cNvSpPr txBox="1"/>
          <p:nvPr/>
        </p:nvSpPr>
        <p:spPr>
          <a:xfrm>
            <a:off x="2079813" y="190055"/>
            <a:ext cx="778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Decision Tree Using </a:t>
            </a:r>
            <a:r>
              <a:rPr lang="en-US" sz="2400" b="1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KFold</a:t>
            </a:r>
            <a:r>
              <a:rPr lang="en-US" sz="2400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(model validation technique)</a:t>
            </a:r>
            <a:endParaRPr lang="en-US" sz="24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C93BA-E933-8D19-BBD7-20AE7FDB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07" y="852519"/>
            <a:ext cx="8388672" cy="3558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4CA89-DDD7-40FB-9B05-B891FE433E16}"/>
              </a:ext>
            </a:extLst>
          </p:cNvPr>
          <p:cNvSpPr txBox="1"/>
          <p:nvPr/>
        </p:nvSpPr>
        <p:spPr>
          <a:xfrm>
            <a:off x="3570764" y="4669850"/>
            <a:ext cx="455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This is overfitted model</a:t>
            </a:r>
          </a:p>
        </p:txBody>
      </p:sp>
    </p:spTree>
    <p:extLst>
      <p:ext uri="{BB962C8B-B14F-4D97-AF65-F5344CB8AC3E}">
        <p14:creationId xmlns:p14="http://schemas.microsoft.com/office/powerpoint/2010/main" val="3789334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B93C46-3D81-8ED2-1293-AFC24C8FFD7B}"/>
              </a:ext>
            </a:extLst>
          </p:cNvPr>
          <p:cNvSpPr txBox="1"/>
          <p:nvPr/>
        </p:nvSpPr>
        <p:spPr>
          <a:xfrm>
            <a:off x="152400" y="179294"/>
            <a:ext cx="26212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*Ensemble Technique *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1. Bagging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1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2. Boosting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1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3.Stacking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95F14-2119-ACAD-3ACD-DE18410E764C}"/>
              </a:ext>
            </a:extLst>
          </p:cNvPr>
          <p:cNvSpPr txBox="1"/>
          <p:nvPr/>
        </p:nvSpPr>
        <p:spPr>
          <a:xfrm>
            <a:off x="3556243" y="1327282"/>
            <a:ext cx="439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dirty="0">
                <a:solidFill>
                  <a:srgbClr val="D5D5D5"/>
                </a:solidFill>
                <a:latin typeface="Roboto" panose="02000000000000000000" pitchFamily="2" charset="0"/>
              </a:rPr>
              <a:t>1. Bagging(</a:t>
            </a:r>
            <a:r>
              <a:rPr lang="en-IN" b="1" i="1" dirty="0" err="1">
                <a:solidFill>
                  <a:srgbClr val="D5D5D5"/>
                </a:solidFill>
                <a:latin typeface="Roboto" panose="02000000000000000000" pitchFamily="2" charset="0"/>
              </a:rPr>
              <a:t>DecisionTreeClassifier</a:t>
            </a:r>
            <a:r>
              <a:rPr lang="en-IN" b="1" i="1" dirty="0">
                <a:solidFill>
                  <a:srgbClr val="D5D5D5"/>
                </a:solidFill>
                <a:latin typeface="Roboto" panose="02000000000000000000" pitchFamily="2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8E563-C8E7-A6E1-4377-86995F1B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1" y="1790293"/>
            <a:ext cx="8062458" cy="291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0FC859-F19B-191C-8E84-102F4CE7C24B}"/>
              </a:ext>
            </a:extLst>
          </p:cNvPr>
          <p:cNvSpPr txBox="1"/>
          <p:nvPr/>
        </p:nvSpPr>
        <p:spPr>
          <a:xfrm>
            <a:off x="3389392" y="6226830"/>
            <a:ext cx="455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This is overfitted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C88992-E249-363E-A179-8B32C65D0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1" y="4841650"/>
            <a:ext cx="8062458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67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99410B-BE64-6643-44FA-62910FB21A21}"/>
              </a:ext>
            </a:extLst>
          </p:cNvPr>
          <p:cNvSpPr txBox="1"/>
          <p:nvPr/>
        </p:nvSpPr>
        <p:spPr>
          <a:xfrm>
            <a:off x="3556243" y="126908"/>
            <a:ext cx="439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dirty="0">
                <a:solidFill>
                  <a:srgbClr val="D5D5D5"/>
                </a:solidFill>
                <a:latin typeface="Roboto" panose="02000000000000000000" pitchFamily="2" charset="0"/>
              </a:rPr>
              <a:t>2.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53910-6DC6-1F90-8E9D-FE57D6D9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4" y="574412"/>
            <a:ext cx="4922947" cy="3010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77616-7A73-75F3-150F-3B8D2CB6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40" y="496240"/>
            <a:ext cx="4503810" cy="3254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86C3F-4CDD-7159-AD75-F6413A38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4" y="4154213"/>
            <a:ext cx="6228337" cy="2703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ACCEA-8F6D-0645-1425-4E7DF86B37A1}"/>
              </a:ext>
            </a:extLst>
          </p:cNvPr>
          <p:cNvSpPr txBox="1"/>
          <p:nvPr/>
        </p:nvSpPr>
        <p:spPr>
          <a:xfrm>
            <a:off x="959224" y="3662745"/>
            <a:ext cx="28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under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fitted model.</a:t>
            </a:r>
            <a:endParaRPr lang="en-IN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1CF29-62D7-014C-4701-080A0840A401}"/>
              </a:ext>
            </a:extLst>
          </p:cNvPr>
          <p:cNvSpPr txBox="1"/>
          <p:nvPr/>
        </p:nvSpPr>
        <p:spPr>
          <a:xfrm>
            <a:off x="8597153" y="3784881"/>
            <a:ext cx="297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overfitted model.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2965F-FA5B-8BD9-FA4D-975F26F3D3FD}"/>
              </a:ext>
            </a:extLst>
          </p:cNvPr>
          <p:cNvSpPr txBox="1"/>
          <p:nvPr/>
        </p:nvSpPr>
        <p:spPr>
          <a:xfrm>
            <a:off x="6329081" y="5768170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overfitted model.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16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36D18-AF8F-44A5-EDD1-FC794A1D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02" y="174978"/>
            <a:ext cx="5447151" cy="325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BA5795-E902-BFDA-7906-DBE00DCDAD25}"/>
              </a:ext>
            </a:extLst>
          </p:cNvPr>
          <p:cNvSpPr txBox="1"/>
          <p:nvPr/>
        </p:nvSpPr>
        <p:spPr>
          <a:xfrm>
            <a:off x="6938682" y="1277035"/>
            <a:ext cx="2940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ove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r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fitted model.</a:t>
            </a: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EF10C-43AB-EFC5-E6BC-4198E782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2" y="3660828"/>
            <a:ext cx="7559695" cy="3086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BA8EC9-EDF1-BA7A-AD2D-8272E81ACAFE}"/>
              </a:ext>
            </a:extLst>
          </p:cNvPr>
          <p:cNvSpPr txBox="1"/>
          <p:nvPr/>
        </p:nvSpPr>
        <p:spPr>
          <a:xfrm>
            <a:off x="8050306" y="5042212"/>
            <a:ext cx="3442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under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fitted model.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763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8C0A-F4B7-8701-9A32-A0592622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Problem Statement</a:t>
            </a:r>
            <a:endParaRPr lang="en-IN" sz="4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FA2D-A42F-3FD9-982E-B3787BA0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Customer Personality Analysis is a detailed analysis of a company’s ideal customers. It helps a business to better understand its customers and makes it easier for them to modify products according to the specific needs, behaviours and concerns of different types of customers.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Customer personality analysis helps a business to modify its product based on its target customers from different types of customer segments. For example, instead of spending money to market a new product to every customer in the company’s database, a company can analyse which customer segment is most likely to buy the product and then market the product only on that particular segment.</a:t>
            </a:r>
          </a:p>
          <a:p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073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BAFCA-C64B-E41F-18F5-2C58C753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" y="189008"/>
            <a:ext cx="7788315" cy="3414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6DD37-D893-C10B-48DD-D2D8C8BD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4282602"/>
            <a:ext cx="11438965" cy="1550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C1A20A-7B07-1316-2F9E-E0898205C3EA}"/>
              </a:ext>
            </a:extLst>
          </p:cNvPr>
          <p:cNvSpPr txBox="1"/>
          <p:nvPr/>
        </p:nvSpPr>
        <p:spPr>
          <a:xfrm>
            <a:off x="2384612" y="37698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under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fitted model.</a:t>
            </a:r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76F8C-A11C-4A17-1269-7B496371C4EA}"/>
              </a:ext>
            </a:extLst>
          </p:cNvPr>
          <p:cNvSpPr txBox="1"/>
          <p:nvPr/>
        </p:nvSpPr>
        <p:spPr>
          <a:xfrm>
            <a:off x="3666565" y="60226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under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fitted model.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2624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314B2-79EC-3110-BBAC-75D2644B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9" y="1237672"/>
            <a:ext cx="6668078" cy="371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A9C75-F046-DE57-4215-063447641260}"/>
              </a:ext>
            </a:extLst>
          </p:cNvPr>
          <p:cNvSpPr txBox="1"/>
          <p:nvPr/>
        </p:nvSpPr>
        <p:spPr>
          <a:xfrm>
            <a:off x="7324165" y="2899211"/>
            <a:ext cx="3021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under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fitted model.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062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B6831-C1A9-A0E2-FB35-929C16D4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0" y="844894"/>
            <a:ext cx="6972903" cy="957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7A3380-2251-BDD0-CD07-B966E5EB0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1" y="1801906"/>
            <a:ext cx="6972904" cy="3619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73697-53FC-FFEB-665D-2E7214D95472}"/>
              </a:ext>
            </a:extLst>
          </p:cNvPr>
          <p:cNvSpPr txBox="1"/>
          <p:nvPr/>
        </p:nvSpPr>
        <p:spPr>
          <a:xfrm>
            <a:off x="2814918" y="1251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Random Forest</a:t>
            </a:r>
            <a:endParaRPr lang="en-IN" sz="28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62D32-00D6-0A2F-4D0B-7E5D4A11C021}"/>
              </a:ext>
            </a:extLst>
          </p:cNvPr>
          <p:cNvSpPr txBox="1"/>
          <p:nvPr/>
        </p:nvSpPr>
        <p:spPr>
          <a:xfrm>
            <a:off x="555811" y="5553199"/>
            <a:ext cx="9081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D5D5D5"/>
                </a:solidFill>
                <a:latin typeface="Roboto" panose="02000000000000000000" pitchFamily="2" charset="0"/>
              </a:rPr>
              <a:t>R</a:t>
            </a:r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andom forest is a best performing algorithm so we will use random forest algorithm.</a:t>
            </a:r>
          </a:p>
          <a:p>
            <a:pPr algn="l"/>
            <a:r>
              <a:rPr lang="en-US" dirty="0">
                <a:solidFill>
                  <a:srgbClr val="D5D5D5"/>
                </a:solidFill>
                <a:latin typeface="Roboto" panose="02000000000000000000" pitchFamily="2" charset="0"/>
              </a:rPr>
              <a:t>Random Forest is our final model.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4E7BD-7C8A-A0A3-578A-43E21B088406}"/>
              </a:ext>
            </a:extLst>
          </p:cNvPr>
          <p:cNvSpPr txBox="1"/>
          <p:nvPr/>
        </p:nvSpPr>
        <p:spPr>
          <a:xfrm>
            <a:off x="7476565" y="3145741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Generalized 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model.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8419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EED0EF-8D6A-8E3B-0939-BBF852ADD7F4}"/>
              </a:ext>
            </a:extLst>
          </p:cNvPr>
          <p:cNvSpPr/>
          <p:nvPr/>
        </p:nvSpPr>
        <p:spPr>
          <a:xfrm>
            <a:off x="6444144" y="3240467"/>
            <a:ext cx="5747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321165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99870-36E6-8420-5715-5B4F165B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44" y="194317"/>
            <a:ext cx="7141586" cy="4999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130CEF-0F79-1A98-E4AB-6A0768868A70}"/>
              </a:ext>
            </a:extLst>
          </p:cNvPr>
          <p:cNvSpPr txBox="1"/>
          <p:nvPr/>
        </p:nvSpPr>
        <p:spPr>
          <a:xfrm>
            <a:off x="1808239" y="5360894"/>
            <a:ext cx="9478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create pipeline for deployment of our model.</a:t>
            </a:r>
          </a:p>
          <a:p>
            <a:r>
              <a:rPr lang="en-IN" dirty="0"/>
              <a:t>We select </a:t>
            </a:r>
            <a:r>
              <a:rPr lang="en-US" dirty="0"/>
              <a:t>'Income','Recency','Customer_Age','</a:t>
            </a:r>
            <a:r>
              <a:rPr lang="en-US" dirty="0" err="1"/>
              <a:t>Total_purcheses</a:t>
            </a:r>
            <a:r>
              <a:rPr lang="en-US" dirty="0"/>
              <a:t> ‘ columns for input purpose </a:t>
            </a:r>
          </a:p>
          <a:p>
            <a:r>
              <a:rPr lang="en-US" dirty="0"/>
              <a:t>and cluster column for output purpose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7842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C7E5F-6235-0311-0D96-93171469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6379"/>
            <a:ext cx="12065331" cy="1817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967D70-5583-FBEB-6728-8256A2C37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8" y="0"/>
            <a:ext cx="12065331" cy="4726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59409A-738B-A229-21DD-8143C19C650D}"/>
              </a:ext>
            </a:extLst>
          </p:cNvPr>
          <p:cNvSpPr txBox="1"/>
          <p:nvPr/>
        </p:nvSpPr>
        <p:spPr>
          <a:xfrm>
            <a:off x="0" y="6543675"/>
            <a:ext cx="368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deployment in </a:t>
            </a:r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92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0DF74-F2EB-7659-9320-DDB36306D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5"/>
          <a:stretch/>
        </p:blipFill>
        <p:spPr>
          <a:xfrm>
            <a:off x="106878" y="62753"/>
            <a:ext cx="5854535" cy="6120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8805F-BE47-5DE6-D2F5-1E22EF46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753"/>
            <a:ext cx="5989122" cy="612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DD6A9-26C3-9984-C01D-4CD0507A3389}"/>
              </a:ext>
            </a:extLst>
          </p:cNvPr>
          <p:cNvSpPr txBox="1"/>
          <p:nvPr/>
        </p:nvSpPr>
        <p:spPr>
          <a:xfrm>
            <a:off x="106878" y="6234545"/>
            <a:ext cx="51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income low spending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ADDCB-5809-DA0D-48EE-660641F3C3D1}"/>
              </a:ext>
            </a:extLst>
          </p:cNvPr>
          <p:cNvSpPr txBox="1"/>
          <p:nvPr/>
        </p:nvSpPr>
        <p:spPr>
          <a:xfrm>
            <a:off x="5961413" y="6234545"/>
            <a:ext cx="623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income High spending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82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F6FE6-4040-B00A-4E94-BE6C0DF8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7" y="105543"/>
            <a:ext cx="5665694" cy="5939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789E2-691A-53E2-7863-050626702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7" t="8321" r="20403"/>
          <a:stretch/>
        </p:blipFill>
        <p:spPr>
          <a:xfrm>
            <a:off x="5925671" y="105543"/>
            <a:ext cx="6158752" cy="5880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86BE0-9FAC-F58E-4382-B0D0662D092A}"/>
              </a:ext>
            </a:extLst>
          </p:cNvPr>
          <p:cNvSpPr txBox="1"/>
          <p:nvPr/>
        </p:nvSpPr>
        <p:spPr>
          <a:xfrm>
            <a:off x="0" y="6234545"/>
            <a:ext cx="534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Lowest Income low Income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0BEB-97F1-8D9E-38B2-149454AF96D8}"/>
              </a:ext>
            </a:extLst>
          </p:cNvPr>
          <p:cNvSpPr txBox="1"/>
          <p:nvPr/>
        </p:nvSpPr>
        <p:spPr>
          <a:xfrm>
            <a:off x="6804561" y="6234545"/>
            <a:ext cx="486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spend And high 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8184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895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b="1" u="sng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18AA-5FBE-8F5D-54FF-91E6B43D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75010" y="2065868"/>
            <a:ext cx="3706885" cy="1532356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objective</a:t>
            </a:r>
            <a:endParaRPr lang="en-IN" sz="4800" b="1" u="s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B02879-D912-BC59-A686-16BC1AACB3E4}"/>
              </a:ext>
            </a:extLst>
          </p:cNvPr>
          <p:cNvSpPr/>
          <p:nvPr/>
        </p:nvSpPr>
        <p:spPr>
          <a:xfrm>
            <a:off x="4417622" y="2244436"/>
            <a:ext cx="45719" cy="13537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E3B14-F80E-BC38-B098-75EE8F49FD56}"/>
              </a:ext>
            </a:extLst>
          </p:cNvPr>
          <p:cNvSpPr txBox="1"/>
          <p:nvPr/>
        </p:nvSpPr>
        <p:spPr>
          <a:xfrm>
            <a:off x="5023262" y="2244436"/>
            <a:ext cx="5902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Main Aim of project is to need perform Clustering  to summarize customer segmentation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17444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Project flow</a:t>
            </a:r>
            <a:endParaRPr lang="ru-RU" sz="4800" b="1" u="sng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B3F3DC-949F-2617-78BF-C8FE74CBA19F}"/>
              </a:ext>
            </a:extLst>
          </p:cNvPr>
          <p:cNvSpPr txBox="1"/>
          <p:nvPr/>
        </p:nvSpPr>
        <p:spPr>
          <a:xfrm>
            <a:off x="3102429" y="3063235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 </a:t>
            </a:r>
            <a:endParaRPr lang="en-IN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A360C98-D9A4-51FF-A621-799D0B9C4513}"/>
              </a:ext>
            </a:extLst>
          </p:cNvPr>
          <p:cNvSpPr/>
          <p:nvPr/>
        </p:nvSpPr>
        <p:spPr>
          <a:xfrm>
            <a:off x="685801" y="2461686"/>
            <a:ext cx="857991" cy="840351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166BE46-9690-C0A4-92E0-BC9A58DF44BD}"/>
              </a:ext>
            </a:extLst>
          </p:cNvPr>
          <p:cNvSpPr/>
          <p:nvPr/>
        </p:nvSpPr>
        <p:spPr>
          <a:xfrm>
            <a:off x="703875" y="3578311"/>
            <a:ext cx="857991" cy="840351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36D28B3-9251-65C5-ACEC-380DE5BEE7AA}"/>
              </a:ext>
            </a:extLst>
          </p:cNvPr>
          <p:cNvSpPr/>
          <p:nvPr/>
        </p:nvSpPr>
        <p:spPr>
          <a:xfrm>
            <a:off x="685801" y="4823702"/>
            <a:ext cx="857991" cy="840351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88506E8D-AE01-6964-1B97-94920F2F3C6D}"/>
              </a:ext>
            </a:extLst>
          </p:cNvPr>
          <p:cNvSpPr/>
          <p:nvPr/>
        </p:nvSpPr>
        <p:spPr>
          <a:xfrm>
            <a:off x="4248155" y="2340463"/>
            <a:ext cx="857991" cy="840351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2FF8A84-A4FB-2BBD-FBD9-CD6338D65B12}"/>
              </a:ext>
            </a:extLst>
          </p:cNvPr>
          <p:cNvSpPr/>
          <p:nvPr/>
        </p:nvSpPr>
        <p:spPr>
          <a:xfrm>
            <a:off x="4264469" y="3528750"/>
            <a:ext cx="857991" cy="840351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BF515D-5A08-612E-6E13-F3BD0000AE98}"/>
              </a:ext>
            </a:extLst>
          </p:cNvPr>
          <p:cNvSpPr/>
          <p:nvPr/>
        </p:nvSpPr>
        <p:spPr>
          <a:xfrm>
            <a:off x="1346213" y="2597894"/>
            <a:ext cx="27925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Collection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24D201-6DA4-BDA1-FB6B-2D3960D7CD20}"/>
              </a:ext>
            </a:extLst>
          </p:cNvPr>
          <p:cNvSpPr/>
          <p:nvPr/>
        </p:nvSpPr>
        <p:spPr>
          <a:xfrm>
            <a:off x="5280913" y="2564145"/>
            <a:ext cx="31161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EDA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3AB053-6423-DAFC-1506-30D03C330206}"/>
              </a:ext>
            </a:extLst>
          </p:cNvPr>
          <p:cNvSpPr/>
          <p:nvPr/>
        </p:nvSpPr>
        <p:spPr>
          <a:xfrm>
            <a:off x="1626817" y="3502063"/>
            <a:ext cx="262853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 Engineering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B22C8D-D3CB-F4D6-FE0B-9F565B215DEB}"/>
              </a:ext>
            </a:extLst>
          </p:cNvPr>
          <p:cNvSpPr/>
          <p:nvPr/>
        </p:nvSpPr>
        <p:spPr>
          <a:xfrm>
            <a:off x="5131533" y="3488810"/>
            <a:ext cx="25307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Building And Evaluation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76DC2D-C502-0145-87A9-947F080192C0}"/>
              </a:ext>
            </a:extLst>
          </p:cNvPr>
          <p:cNvSpPr/>
          <p:nvPr/>
        </p:nvSpPr>
        <p:spPr>
          <a:xfrm>
            <a:off x="1567815" y="4997423"/>
            <a:ext cx="30694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Deployment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7846-5929-A0E9-0334-8B8AB79D1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Data Collection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12577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1EB25-AC22-179E-8E96-05719978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" y="1143784"/>
            <a:ext cx="11932024" cy="4997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DAEAE1-1D9C-AABF-9BC9-92AB8F66E445}"/>
              </a:ext>
            </a:extLst>
          </p:cNvPr>
          <p:cNvSpPr txBox="1"/>
          <p:nvPr/>
        </p:nvSpPr>
        <p:spPr>
          <a:xfrm flipH="1">
            <a:off x="359483" y="347844"/>
            <a:ext cx="937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Load data in Python notebook by creating variable as </a:t>
            </a:r>
            <a:r>
              <a:rPr lang="en-IN" sz="2800" dirty="0" err="1"/>
              <a:t>df</a:t>
            </a:r>
            <a:r>
              <a:rPr lang="en-I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21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82C5EA-5B6B-5445-76C9-FB76D027F464}"/>
              </a:ext>
            </a:extLst>
          </p:cNvPr>
          <p:cNvSpPr/>
          <p:nvPr/>
        </p:nvSpPr>
        <p:spPr>
          <a:xfrm>
            <a:off x="4232741" y="2988117"/>
            <a:ext cx="759701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Exploratory Data Analysis</a:t>
            </a:r>
          </a:p>
          <a:p>
            <a:pPr algn="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</a:rPr>
              <a:t>{EDA}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6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DD0D-7CF1-C311-7B34-C727EFD3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EDA</a:t>
            </a:r>
            <a:endParaRPr lang="en-IN" sz="4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2A2A8-F8A0-5050-A619-92A7EDEFE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In EDA is a step to ensure the data is cleaned and ready for processing, providing insights and preventing errors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75948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3300</TotalTime>
  <Words>567</Words>
  <Application>Microsoft Office PowerPoint</Application>
  <PresentationFormat>Widescreen</PresentationFormat>
  <Paragraphs>83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Roboto</vt:lpstr>
      <vt:lpstr>Celestial</vt:lpstr>
      <vt:lpstr>Project 245</vt:lpstr>
      <vt:lpstr>Group members</vt:lpstr>
      <vt:lpstr>Problem Statement</vt:lpstr>
      <vt:lpstr>objective</vt:lpstr>
      <vt:lpstr>Project flow</vt:lpstr>
      <vt:lpstr>Data Collection</vt:lpstr>
      <vt:lpstr>PowerPoint Presentation</vt:lpstr>
      <vt:lpstr>PowerPoint Presentation</vt:lpstr>
      <vt:lpstr>EDA</vt:lpstr>
      <vt:lpstr>Basic description of the 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245</dc:title>
  <dc:creator>umang mantri</dc:creator>
  <cp:lastModifiedBy>Himanshu Patil</cp:lastModifiedBy>
  <cp:revision>7</cp:revision>
  <dcterms:created xsi:type="dcterms:W3CDTF">2023-06-22T17:13:59Z</dcterms:created>
  <dcterms:modified xsi:type="dcterms:W3CDTF">2023-07-03T12:24:03Z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